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0.jpg" ContentType="image/jpeg"/>
  <Override PartName="/ppt/media/image31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99" r:id="rId5"/>
    <p:sldId id="263" r:id="rId6"/>
    <p:sldId id="270" r:id="rId7"/>
    <p:sldId id="273" r:id="rId8"/>
    <p:sldId id="274" r:id="rId9"/>
    <p:sldId id="275" r:id="rId10"/>
    <p:sldId id="276" r:id="rId11"/>
    <p:sldId id="289" r:id="rId12"/>
    <p:sldId id="277" r:id="rId13"/>
    <p:sldId id="301" r:id="rId14"/>
    <p:sldId id="278" r:id="rId15"/>
    <p:sldId id="279" r:id="rId16"/>
    <p:sldId id="282" r:id="rId17"/>
    <p:sldId id="283" r:id="rId18"/>
    <p:sldId id="305" r:id="rId19"/>
    <p:sldId id="284" r:id="rId20"/>
    <p:sldId id="292" r:id="rId21"/>
    <p:sldId id="285" r:id="rId22"/>
    <p:sldId id="280" r:id="rId23"/>
    <p:sldId id="300" r:id="rId24"/>
    <p:sldId id="272" r:id="rId25"/>
    <p:sldId id="304" r:id="rId26"/>
    <p:sldId id="303" r:id="rId27"/>
    <p:sldId id="286" r:id="rId28"/>
    <p:sldId id="290" r:id="rId29"/>
    <p:sldId id="291" r:id="rId30"/>
    <p:sldId id="287" r:id="rId31"/>
    <p:sldId id="302" r:id="rId32"/>
    <p:sldId id="288" r:id="rId33"/>
    <p:sldId id="281" r:id="rId34"/>
  </p:sldIdLst>
  <p:sldSz cx="18288000" cy="10287000"/>
  <p:notesSz cx="6858000" cy="9144000"/>
  <p:embeddedFontLst>
    <p:embeddedFont>
      <p:font typeface="Arial" panose="020B0604020202020204" pitchFamily="3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Libre Baskerville" panose="02000000000000000000" pitchFamily="2" charset="0"/>
      <p:regular r:id="rId42"/>
      <p:bold r:id="rId43"/>
      <p:italic r:id="rId44"/>
    </p:embeddedFont>
    <p:embeddedFont>
      <p:font typeface="Libre Franklin Bold" panose="020F0502020204030204" pitchFamily="34" charset="0"/>
      <p:regular r:id="rId45"/>
      <p:bold r:id="rId46"/>
      <p:italic r:id="rId47"/>
      <p:boldItalic r:id="rId48"/>
    </p:embeddedFont>
    <p:embeddedFont>
      <p:font typeface="Nunito Sans" pitchFamily="2" charset="77"/>
      <p:regular r:id="rId49"/>
      <p:bold r:id="rId50"/>
      <p:italic r:id="rId51"/>
      <p:boldItalic r:id="rId52"/>
    </p:embeddedFont>
    <p:embeddedFont>
      <p:font typeface="Nunito Sans Heavy" pitchFamily="2" charset="77"/>
      <p:regular r:id="rId53"/>
      <p:bold r:id="rId54"/>
    </p:embeddedFont>
    <p:embeddedFont>
      <p:font typeface="Nunito Sans Semi-Bold" pitchFamily="2" charset="77"/>
      <p:regular r:id="rId55"/>
      <p:bold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Overpass Light" panose="020F0502020204030204" pitchFamily="34" charset="0"/>
      <p:regular r:id="rId61"/>
      <p:bold r:id="rId62"/>
      <p:italic r:id="rId63"/>
      <p:boldItalic r:id="rId64"/>
    </p:embeddedFont>
    <p:embeddedFont>
      <p:font typeface="Yeseva One" pitchFamily="2" charset="77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8" autoAdjust="0"/>
    <p:restoredTop sz="93288" autoAdjust="0"/>
  </p:normalViewPr>
  <p:slideViewPr>
    <p:cSldViewPr>
      <p:cViewPr>
        <p:scale>
          <a:sx n="80" d="100"/>
          <a:sy n="80" d="100"/>
        </p:scale>
        <p:origin x="1224" y="9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63" Type="http://schemas.openxmlformats.org/officeDocument/2006/relationships/font" Target="fonts/font2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font" Target="fonts/font2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font" Target="fonts/font3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font" Target="fonts/font15.fntdata"/><Relationship Id="rId55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IE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p_data</a:t>
            </a:r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(x) = </a:t>
            </a:r>
            <a:r>
              <a:rPr lang="en-IE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p_g</a:t>
            </a:r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(x), the output of the discriminator is 50%. This is why when the green line stacks on the black line, the blue moves to the middle.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81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60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3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99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30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73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Goodfellow only adds a small circle in the middle; then, the new model can generate amazing realistic images.</a:t>
            </a:r>
          </a:p>
          <a:p>
            <a:pPr algn="just"/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left side is ..., and the right side is ...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9.png"/><Relationship Id="rId4" Type="http://schemas.openxmlformats.org/officeDocument/2006/relationships/image" Target="../media/image13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2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8.png"/><Relationship Id="rId7" Type="http://schemas.openxmlformats.org/officeDocument/2006/relationships/image" Target="../media/image14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13.svg"/><Relationship Id="rId4" Type="http://schemas.openxmlformats.org/officeDocument/2006/relationships/image" Target="../media/image39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15.svg"/><Relationship Id="rId4" Type="http://schemas.openxmlformats.org/officeDocument/2006/relationships/image" Target="../media/image49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15.svg"/><Relationship Id="rId4" Type="http://schemas.openxmlformats.org/officeDocument/2006/relationships/image" Target="../media/image52.png"/><Relationship Id="rId9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8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10" Type="http://schemas.openxmlformats.org/officeDocument/2006/relationships/image" Target="../media/image15.svg"/><Relationship Id="rId4" Type="http://schemas.openxmlformats.org/officeDocument/2006/relationships/image" Target="../media/image33.jpg"/><Relationship Id="rId9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sv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  <p:txBody>
          <a:bodyPr/>
          <a:lstStyle/>
          <a:p>
            <a:pPr algn="ctr">
              <a:lnSpc>
                <a:spcPts val="3000"/>
              </a:lnSpc>
            </a:pPr>
            <a:endParaRPr lang="en-US" sz="18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86200" y="2247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59382" y="781454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Speaker: Kai Deng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C44A23-F4D3-6B46-8046-DBCB54D28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035887B4-692D-C241-8C91-5C810156333B}"/>
              </a:ext>
            </a:extLst>
          </p:cNvPr>
          <p:cNvSpPr txBox="1"/>
          <p:nvPr/>
        </p:nvSpPr>
        <p:spPr>
          <a:xfrm>
            <a:off x="3283182" y="715348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Supervisor: 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Dr.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Serhiy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Yanchuk</a:t>
            </a: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67DA1AC-CA1A-BC4E-95D8-2CEEA64DD6F4}"/>
              </a:ext>
            </a:extLst>
          </p:cNvPr>
          <p:cNvSpPr txBox="1"/>
          <p:nvPr/>
        </p:nvSpPr>
        <p:spPr>
          <a:xfrm>
            <a:off x="3283182" y="8480172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27/09/2024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09340" y="3018386"/>
            <a:ext cx="14132192" cy="50969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90846" y="3362314"/>
            <a:ext cx="13588952" cy="4347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It is like a minimax game between the generator and the discriminator[5].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Formula: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that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D89F3AAC-9159-AA4F-B646-A9226D3569B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504C494A-9BCC-BB4D-A00B-A4B88B14AF96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D6E66C-82D5-2441-B7D8-EB0AB6DFE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4776160"/>
            <a:ext cx="10328736" cy="7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5837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75820"/>
            <a:ext cx="9321800" cy="5044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data[6].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generator fools discriminator[6].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3390900"/>
            <a:ext cx="7863386" cy="451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E04D0-5E02-2048-94DC-7DE0CD16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65" y="7757746"/>
            <a:ext cx="40259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57C2-3930-EA4C-9A4C-E5C8563AB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231" y="7738696"/>
            <a:ext cx="4419600" cy="6731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394907F-5A6E-1B4F-A885-6E116D21CEAE}"/>
              </a:ext>
            </a:extLst>
          </p:cNvPr>
          <p:cNvSpPr txBox="1"/>
          <p:nvPr/>
        </p:nvSpPr>
        <p:spPr>
          <a:xfrm>
            <a:off x="10744200" y="8117786"/>
            <a:ext cx="67056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 :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Diagram for log(1-D) and log D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6568B1D1-C3C9-7D4F-8E65-FD638CAD8147}"/>
              </a:ext>
            </a:extLst>
          </p:cNvPr>
          <p:cNvSpPr/>
          <p:nvPr/>
        </p:nvSpPr>
        <p:spPr>
          <a:xfrm flipH="1">
            <a:off x="16405508" y="8496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94BE2AD-8C97-B644-ADC0-F59AE4FD8A3E}"/>
              </a:ext>
            </a:extLst>
          </p:cNvPr>
          <p:cNvSpPr/>
          <p:nvPr/>
        </p:nvSpPr>
        <p:spPr>
          <a:xfrm rot="8371674" flipH="1">
            <a:off x="-419807" y="749380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9756E8-0D4B-C140-9F49-305EF9D22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2892" y="5437938"/>
            <a:ext cx="7607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 -0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83951E-6 L -2.77778E-6 0.045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0466" y="9030831"/>
            <a:ext cx="1432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Green curve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generated data distribution.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Black dots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real data distribution (constant).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Blue line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the output of the discriminator.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79D68-DE81-3844-9B8B-7D9FCE6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80" y="2725751"/>
            <a:ext cx="14478000" cy="4666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31AE4D38-BBCB-CD41-BC9F-2C5255A7F98C}"/>
              </a:ext>
            </a:extLst>
          </p:cNvPr>
          <p:cNvSpPr txBox="1"/>
          <p:nvPr/>
        </p:nvSpPr>
        <p:spPr>
          <a:xfrm>
            <a:off x="5168759" y="7830665"/>
            <a:ext cx="91440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Figure: Distribution Change during GAN Training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E1C3D8C-C667-274E-AD27-FBC17AFBCE0F}"/>
              </a:ext>
            </a:extLst>
          </p:cNvPr>
          <p:cNvSpPr txBox="1"/>
          <p:nvPr/>
        </p:nvSpPr>
        <p:spPr>
          <a:xfrm>
            <a:off x="5541319" y="8299910"/>
            <a:ext cx="70781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Source: </a:t>
            </a:r>
            <a:r>
              <a:rPr lang="en-I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I. J. Goodfellow,  "Generative adversarial nets," 2014.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3D898863-0266-3843-8ED4-789DB0B4B2AE}"/>
              </a:ext>
            </a:extLst>
          </p:cNvPr>
          <p:cNvSpPr/>
          <p:nvPr/>
        </p:nvSpPr>
        <p:spPr>
          <a:xfrm rot="5608702" flipH="1">
            <a:off x="-1468649" y="808140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4D400A9B-ED52-1745-B025-D686DE413E49}"/>
              </a:ext>
            </a:extLst>
          </p:cNvPr>
          <p:cNvSpPr/>
          <p:nvPr/>
        </p:nvSpPr>
        <p:spPr>
          <a:xfrm rot="20601294" flipH="1">
            <a:off x="16778737" y="794531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86600" y="371390"/>
            <a:ext cx="1120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Optimal</a:t>
            </a:r>
            <a:r>
              <a:rPr lang="en-IE" sz="8000" b="1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94967"/>
            <a:ext cx="12446620" cy="718433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05188" y="2856073"/>
            <a:ext cx="12179843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4435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Nunito Sans"/>
              </a:rPr>
              <a:t>The o</a:t>
            </a:r>
            <a:r>
              <a:rPr lang="en-IE" sz="2800" b="1" dirty="0" err="1">
                <a:solidFill>
                  <a:srgbClr val="000000"/>
                </a:solidFill>
                <a:latin typeface="Nunito Sans"/>
              </a:rPr>
              <a:t>bjective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function to maximize 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Rewriting the Objective Function:</a:t>
            </a: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Converting to an antiderivative </a:t>
            </a:r>
            <a:r>
              <a:rPr lang="en-US" sz="2800" b="1" dirty="0">
                <a:solidFill>
                  <a:srgbClr val="000000"/>
                </a:solidFill>
                <a:latin typeface="Nunito Sans"/>
              </a:rPr>
              <a:t>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2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3200" b="1" dirty="0">
                <a:solidFill>
                  <a:srgbClr val="000000"/>
                </a:solidFill>
                <a:latin typeface="Nunito Sans"/>
              </a:rPr>
              <a:t>Deriving and setting the derivative to zero:</a:t>
            </a: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355ED-5274-3D4A-844C-8C6694694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29" y="3698752"/>
            <a:ext cx="80264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27545-8079-8449-AF87-79957F17CC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2356" y="6987831"/>
            <a:ext cx="70104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C688-E17B-3046-9E12-F00FBE2446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5906" y="8551513"/>
            <a:ext cx="35433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83C1B-E14E-B141-B010-6CE13DF06E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2356" y="5365337"/>
            <a:ext cx="7683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38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499830" y="3812247"/>
            <a:ext cx="5443770" cy="45316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811772" y="4844901"/>
            <a:ext cx="4818219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A GAN model with high accuracy means the balance between the generator and the discriminator is broken.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34" y="4538170"/>
            <a:ext cx="10382631" cy="2844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077823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5E533BD7-3310-C94F-AF49-D22309ECADE5}"/>
              </a:ext>
            </a:extLst>
          </p:cNvPr>
          <p:cNvSpPr/>
          <p:nvPr/>
        </p:nvSpPr>
        <p:spPr>
          <a:xfrm flipH="1">
            <a:off x="16164208" y="91059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13AF1BCC-35A7-8848-A251-574CCE894272}"/>
              </a:ext>
            </a:extLst>
          </p:cNvPr>
          <p:cNvSpPr/>
          <p:nvPr/>
        </p:nvSpPr>
        <p:spPr>
          <a:xfrm rot="8415712" flipH="1">
            <a:off x="-579041" y="746782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760459" y="3357789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108716" y="-2017969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285104" y="2968898"/>
            <a:ext cx="12108541" cy="47654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782378" y="3169515"/>
            <a:ext cx="1226094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Impact of increasing layer depth.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3 layers standard GAN.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FID score.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79031B-BC88-864D-8F96-B75125CDCE60}"/>
              </a:ext>
            </a:extLst>
          </p:cNvPr>
          <p:cNvSpPr/>
          <p:nvPr/>
        </p:nvSpPr>
        <p:spPr>
          <a:xfrm>
            <a:off x="2590800" y="3020857"/>
            <a:ext cx="13106400" cy="593264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4E1C00-B081-834F-BCAC-1CEC58FD5612}"/>
              </a:ext>
            </a:extLst>
          </p:cNvPr>
          <p:cNvSpPr txBox="1"/>
          <p:nvPr/>
        </p:nvSpPr>
        <p:spPr>
          <a:xfrm>
            <a:off x="3304952" y="3162300"/>
            <a:ext cx="8810392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latin typeface="Nunito Sans"/>
              </a:rPr>
              <a:t>Table: </a:t>
            </a:r>
            <a:r>
              <a:rPr lang="en-IE" sz="2400" dirty="0">
                <a:latin typeface="Nunito Sans"/>
              </a:rPr>
              <a:t>Average FID Score for Different Layer Depth.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7D8EE-3288-3A4B-98ED-8D829358F7BD}"/>
              </a:ext>
            </a:extLst>
          </p:cNvPr>
          <p:cNvSpPr txBox="1"/>
          <p:nvPr/>
        </p:nvSpPr>
        <p:spPr>
          <a:xfrm>
            <a:off x="6657752" y="7432296"/>
            <a:ext cx="545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" r="5245" b="30979"/>
          <a:stretch/>
        </p:blipFill>
        <p:spPr>
          <a:xfrm>
            <a:off x="3423600" y="3937607"/>
            <a:ext cx="11520000" cy="336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108716" y="-2017969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925800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DEF3A3-C832-7544-9D5D-9DDBEA6A4D3E}"/>
              </a:ext>
            </a:extLst>
          </p:cNvPr>
          <p:cNvSpPr txBox="1"/>
          <p:nvPr/>
        </p:nvSpPr>
        <p:spPr>
          <a:xfrm>
            <a:off x="3304952" y="8143256"/>
            <a:ext cx="10487248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latin typeface="Nunito Sans"/>
              </a:rPr>
              <a:t>Result: </a:t>
            </a:r>
            <a:r>
              <a:rPr lang="en-IE" sz="2400" dirty="0">
                <a:latin typeface="Nunito Sans"/>
              </a:rPr>
              <a:t>The balance between generator and discriminator is crucial.[7]</a:t>
            </a:r>
          </a:p>
        </p:txBody>
      </p:sp>
    </p:spTree>
    <p:extLst>
      <p:ext uri="{BB962C8B-B14F-4D97-AF65-F5344CB8AC3E}">
        <p14:creationId xmlns:p14="http://schemas.microsoft.com/office/powerpoint/2010/main" val="143219150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5052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0385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.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16ACA71-E40A-4846-86A5-1DD4D3A61E4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BEA3742B-E35D-5A4C-810B-627DE967A7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621843"/>
            <a:ext cx="14348329" cy="6019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590799" y="2842799"/>
            <a:ext cx="1396733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may introduce noise, disturbing the real data distribution[7].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0166"/>
          <a:stretch/>
        </p:blipFill>
        <p:spPr>
          <a:xfrm>
            <a:off x="3702631" y="3596450"/>
            <a:ext cx="11619525" cy="33336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8AD5277D-AF23-424A-9205-2C2A896526EB}"/>
              </a:ext>
            </a:extLst>
          </p:cNvPr>
          <p:cNvSpPr/>
          <p:nvPr/>
        </p:nvSpPr>
        <p:spPr>
          <a:xfrm flipH="1">
            <a:off x="16338705" y="851987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67DCC41-C3F4-5547-8E9B-0A26FFF2D77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C78B705-A64D-D749-977F-D18222B7E68C}"/>
              </a:ext>
            </a:extLst>
          </p:cNvPr>
          <p:cNvSpPr txBox="1"/>
          <p:nvPr/>
        </p:nvSpPr>
        <p:spPr>
          <a:xfrm>
            <a:off x="5588610" y="7013016"/>
            <a:ext cx="7086600" cy="51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90CA1-DB2C-FD48-BBED-35C4FED08F88}"/>
              </a:ext>
            </a:extLst>
          </p:cNvPr>
          <p:cNvSpPr txBox="1"/>
          <p:nvPr/>
        </p:nvSpPr>
        <p:spPr>
          <a:xfrm>
            <a:off x="4594729" y="3097917"/>
            <a:ext cx="11233304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latin typeface="Nunito Sans"/>
              </a:rPr>
              <a:t>Table: </a:t>
            </a:r>
            <a:r>
              <a:rPr lang="en-IE" sz="2000" dirty="0">
                <a:latin typeface="Nunito Sans"/>
              </a:rPr>
              <a:t>Average FID Score for Different Augmentation Techniques.</a:t>
            </a:r>
          </a:p>
        </p:txBody>
      </p:sp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77379E-B523-8A4C-8806-1769D6BB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714500"/>
            <a:ext cx="8229600" cy="82171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33036" y="3065369"/>
            <a:ext cx="9115718" cy="599665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900572" y="3293238"/>
            <a:ext cx="8583856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16,130 high-quality images of animal faces. 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512x512 pixels.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transpose convolutional layers. 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convolutional layers.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44" y="4000500"/>
            <a:ext cx="7798149" cy="4454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6AAA247E-6F5E-154B-80FE-5641C26E3E56}"/>
              </a:ext>
            </a:extLst>
          </p:cNvPr>
          <p:cNvSpPr/>
          <p:nvPr/>
        </p:nvSpPr>
        <p:spPr>
          <a:xfrm rot="10800000" flipH="1">
            <a:off x="-1308392" y="7768481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564D22-CE1B-A242-B3CD-1962B9FD7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130570" y="242837"/>
            <a:ext cx="1398051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Summary and Future 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B9FE94F-065E-054F-A166-4BAA4E2B841D}"/>
              </a:ext>
            </a:extLst>
          </p:cNvPr>
          <p:cNvSpPr txBox="1"/>
          <p:nvPr/>
        </p:nvSpPr>
        <p:spPr>
          <a:xfrm>
            <a:off x="3636701" y="6125097"/>
            <a:ext cx="2481080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GAN with dense layers or convolutional layers.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F941B60D-658F-9D4D-BC74-7ADDA627FDAC}"/>
              </a:ext>
            </a:extLst>
          </p:cNvPr>
          <p:cNvSpPr txBox="1"/>
          <p:nvPr/>
        </p:nvSpPr>
        <p:spPr>
          <a:xfrm>
            <a:off x="6842416" y="6051135"/>
            <a:ext cx="2272459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Exploring layer depth.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087F85C9-A9E0-B740-BE81-6090449CE95B}"/>
              </a:ext>
            </a:extLst>
          </p:cNvPr>
          <p:cNvSpPr txBox="1"/>
          <p:nvPr/>
        </p:nvSpPr>
        <p:spPr>
          <a:xfrm>
            <a:off x="9782896" y="6090779"/>
            <a:ext cx="2272459" cy="63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Impact of data augmentation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060062C2-1DD1-0D47-B3AE-D7BE76FA1CCD}"/>
              </a:ext>
            </a:extLst>
          </p:cNvPr>
          <p:cNvSpPr txBox="1"/>
          <p:nvPr/>
        </p:nvSpPr>
        <p:spPr>
          <a:xfrm>
            <a:off x="12699930" y="6091099"/>
            <a:ext cx="2272459" cy="125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dirty="0">
                <a:solidFill>
                  <a:srgbClr val="000000"/>
                </a:solidFill>
                <a:latin typeface="Nunito Sans"/>
              </a:rPr>
              <a:t>Applying the GAN model with the Animal Faces-HQ dataset.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865B266C-F084-D545-AE48-CB812C28FE35}"/>
              </a:ext>
            </a:extLst>
          </p:cNvPr>
          <p:cNvSpPr/>
          <p:nvPr/>
        </p:nvSpPr>
        <p:spPr>
          <a:xfrm>
            <a:off x="4028889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B08434D8-6519-E045-93A1-67C65D2BFA4E}"/>
              </a:ext>
            </a:extLst>
          </p:cNvPr>
          <p:cNvSpPr txBox="1"/>
          <p:nvPr/>
        </p:nvSpPr>
        <p:spPr>
          <a:xfrm>
            <a:off x="445207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</a:t>
            </a: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F80DCD49-25D2-B943-929C-0709C288BCF9}"/>
              </a:ext>
            </a:extLst>
          </p:cNvPr>
          <p:cNvSpPr/>
          <p:nvPr/>
        </p:nvSpPr>
        <p:spPr>
          <a:xfrm>
            <a:off x="693420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24F80108-72DF-EE4E-ACD9-4BA25A025847}"/>
              </a:ext>
            </a:extLst>
          </p:cNvPr>
          <p:cNvSpPr txBox="1"/>
          <p:nvPr/>
        </p:nvSpPr>
        <p:spPr>
          <a:xfrm>
            <a:off x="735738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</a:t>
            </a:r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3F0BB243-E984-B044-9EC6-C5A3DBFB5C3A}"/>
              </a:ext>
            </a:extLst>
          </p:cNvPr>
          <p:cNvSpPr/>
          <p:nvPr/>
        </p:nvSpPr>
        <p:spPr>
          <a:xfrm>
            <a:off x="983951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07E2FD85-4C4C-A946-8715-B45800DF947D}"/>
              </a:ext>
            </a:extLst>
          </p:cNvPr>
          <p:cNvSpPr txBox="1"/>
          <p:nvPr/>
        </p:nvSpPr>
        <p:spPr>
          <a:xfrm>
            <a:off x="1026269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3</a:t>
            </a:r>
          </a:p>
        </p:txBody>
      </p:sp>
      <p:sp>
        <p:nvSpPr>
          <p:cNvPr id="35" name="Freeform 21">
            <a:extLst>
              <a:ext uri="{FF2B5EF4-FFF2-40B4-BE49-F238E27FC236}">
                <a16:creationId xmlns:a16="http://schemas.microsoft.com/office/drawing/2014/main" id="{D4F0F579-252B-4E46-8263-05FC4B784D97}"/>
              </a:ext>
            </a:extLst>
          </p:cNvPr>
          <p:cNvSpPr/>
          <p:nvPr/>
        </p:nvSpPr>
        <p:spPr>
          <a:xfrm>
            <a:off x="12744821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463C6479-239B-504D-8FCF-394EC589AC49}"/>
              </a:ext>
            </a:extLst>
          </p:cNvPr>
          <p:cNvSpPr txBox="1"/>
          <p:nvPr/>
        </p:nvSpPr>
        <p:spPr>
          <a:xfrm>
            <a:off x="1316800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4</a:t>
            </a:r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B6317FB1-AE3E-1D42-BD4E-979110865FB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8D660249-83C8-1C4B-81AC-C3FCE4304E00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CBFF4FBF-2CBC-6E4A-82D9-8DF4ED2F3106}"/>
              </a:ext>
            </a:extLst>
          </p:cNvPr>
          <p:cNvSpPr/>
          <p:nvPr/>
        </p:nvSpPr>
        <p:spPr>
          <a:xfrm>
            <a:off x="16388133" y="2615750"/>
            <a:ext cx="1013759" cy="1008229"/>
          </a:xfrm>
          <a:custGeom>
            <a:avLst/>
            <a:gdLst/>
            <a:ahLst/>
            <a:cxnLst/>
            <a:rect l="l" t="t" r="r" b="b"/>
            <a:pathLst>
              <a:path w="1013759" h="1008229">
                <a:moveTo>
                  <a:pt x="0" y="0"/>
                </a:moveTo>
                <a:lnTo>
                  <a:pt x="1013758" y="0"/>
                </a:lnTo>
                <a:lnTo>
                  <a:pt x="1013758" y="1008229"/>
                </a:lnTo>
                <a:lnTo>
                  <a:pt x="0" y="1008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407977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 dirty="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971B51-0C4F-434C-BEC7-9136F30F8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13645"/>
            <a:ext cx="2551814" cy="1219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496800" y="242837"/>
            <a:ext cx="56142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References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B6317FB1-AE3E-1D42-BD4E-979110865FB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8D660249-83C8-1C4B-81AC-C3FCE4304E00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363FD-9CDB-BA42-86B1-2D99F38E1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611" y="1627832"/>
            <a:ext cx="8697809" cy="80904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9274128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altLang="zh-CN" sz="10400" dirty="0">
                <a:solidFill>
                  <a:srgbClr val="000000"/>
                </a:solidFill>
                <a:latin typeface="Yeseva One"/>
              </a:rPr>
              <a:t>6</a:t>
            </a:r>
            <a:r>
              <a:rPr lang="en-US" sz="10400" dirty="0">
                <a:solidFill>
                  <a:srgbClr val="000000"/>
                </a:solidFill>
                <a:latin typeface="Yeseva One"/>
              </a:rPr>
              <a:t> Appendix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724783"/>
            <a:ext cx="13868400" cy="64865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  <a:blipFill>
                <a:blip r:embed="rId3"/>
                <a:stretch>
                  <a:fillRect t="-205" r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30" y="5886766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830" y="8192716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830" y="4379509"/>
            <a:ext cx="8051800" cy="6604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057400" y="2171700"/>
            <a:ext cx="14401800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 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  <a:blipFill>
                <a:blip r:embed="rId3"/>
                <a:stretch>
                  <a:fillRect r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59" y="3954413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0" y="6597220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850" y="8926741"/>
            <a:ext cx="3517900" cy="1041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41BF844C-95D4-F844-B467-440F06F548F2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D58FD08-02B9-BE4B-8F95-F8719441B67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13241" y="5400724"/>
            <a:ext cx="6819739" cy="2333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sz="2800" b="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  <a:blipFill>
                <a:blip r:embed="rId3"/>
                <a:stretch>
                  <a:fillRect t="-1515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8018BD-8576-0147-9950-84401093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47" y="3555143"/>
            <a:ext cx="3896340" cy="13311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39B7C1CB-0371-9949-AF44-6A9EA67DA768}"/>
              </a:ext>
            </a:extLst>
          </p:cNvPr>
          <p:cNvSpPr/>
          <p:nvPr/>
        </p:nvSpPr>
        <p:spPr>
          <a:xfrm flipH="1">
            <a:off x="16376042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D658523-3848-224F-BFE0-3CECA0587A97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7D5FB-791E-E642-B0EE-3959327EF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62153" y="2803407"/>
            <a:ext cx="3966680" cy="545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311CC-DDE4-4D4F-B3F3-8BB485BF98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356" y="2781300"/>
            <a:ext cx="4413613" cy="5476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3C0C7E-1E77-AB46-AC0F-D4E52AA4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676400" y="-13335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C9492B11-BD1F-AC42-A024-F0F27314970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2D03011-0396-834E-8CA4-2764190DCEE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924800" y="3116788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9"/>
          <a:stretch/>
        </p:blipFill>
        <p:spPr>
          <a:xfrm>
            <a:off x="7055653" y="3486267"/>
            <a:ext cx="10832942" cy="435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" r="-18" b="11435"/>
          <a:stretch/>
        </p:blipFill>
        <p:spPr>
          <a:xfrm>
            <a:off x="7415580" y="3132258"/>
            <a:ext cx="10113088" cy="5306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90300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939999"/>
            <a:ext cx="14309853" cy="64707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60069" y="3370735"/>
            <a:ext cx="13494331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consists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4" y="5292356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0934903-8395-B94C-B044-51F5A3587C24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51E2076F-4E8A-4B41-8F55-4C2DE18D0068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95600" y="4140926"/>
            <a:ext cx="5599104" cy="2928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24200" y="4273408"/>
            <a:ext cx="5522904" cy="2795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Why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Model.	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 in dataset.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3173411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69D4D2B5-E783-3541-AC50-7ED85D461F1D}"/>
              </a:ext>
            </a:extLst>
          </p:cNvPr>
          <p:cNvSpPr/>
          <p:nvPr/>
        </p:nvSpPr>
        <p:spPr>
          <a:xfrm flipH="1">
            <a:off x="16154400" y="871699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33E3D84-D5C6-B243-8962-AF94ECB49965}"/>
              </a:ext>
            </a:extLst>
          </p:cNvPr>
          <p:cNvSpPr/>
          <p:nvPr/>
        </p:nvSpPr>
        <p:spPr>
          <a:xfrm rot="9191573" flipH="1">
            <a:off x="-469271" y="732313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117273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4844C6-3BB4-5F45-9F49-50A169F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0" y="2405404"/>
            <a:ext cx="10287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63D75-A092-2F40-B45D-205BC4E7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641" y="2054111"/>
            <a:ext cx="2248552" cy="2211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11499-5314-A145-BE7E-BC92E5FE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34" y="4658937"/>
            <a:ext cx="10795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0CCB3-F7F1-CB41-BE44-A29E656F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332" y="4023394"/>
            <a:ext cx="1549400" cy="15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906CB6-4ED0-4B43-B2B3-32EEB468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572" y="3783552"/>
            <a:ext cx="2016325" cy="1965600"/>
          </a:xfrm>
          <a:prstGeom prst="rect">
            <a:avLst/>
          </a:prstGeom>
          <a:noFill/>
        </p:spPr>
      </p:pic>
      <p:sp>
        <p:nvSpPr>
          <p:cNvPr id="81" name="Freeform 16">
            <a:extLst>
              <a:ext uri="{FF2B5EF4-FFF2-40B4-BE49-F238E27FC236}">
                <a16:creationId xmlns:a16="http://schemas.microsoft.com/office/drawing/2014/main" id="{EB59DE81-51EE-624C-8F4D-DCA8359B94EC}"/>
              </a:ext>
            </a:extLst>
          </p:cNvPr>
          <p:cNvSpPr>
            <a:spLocks/>
          </p:cNvSpPr>
          <p:nvPr/>
        </p:nvSpPr>
        <p:spPr bwMode="auto">
          <a:xfrm>
            <a:off x="3950572" y="1593012"/>
            <a:ext cx="8092524" cy="7804784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009A44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F6823A21-DB36-5A4B-8589-5BE5C51AB4A3}"/>
              </a:ext>
            </a:extLst>
          </p:cNvPr>
          <p:cNvSpPr>
            <a:spLocks/>
          </p:cNvSpPr>
          <p:nvPr/>
        </p:nvSpPr>
        <p:spPr bwMode="auto">
          <a:xfrm>
            <a:off x="3784125" y="1325358"/>
            <a:ext cx="8496374" cy="8380250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43B02A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FBE494F-59B2-BA44-89CC-04DCDF7269B0}"/>
              </a:ext>
            </a:extLst>
          </p:cNvPr>
          <p:cNvSpPr>
            <a:spLocks/>
          </p:cNvSpPr>
          <p:nvPr/>
        </p:nvSpPr>
        <p:spPr bwMode="auto">
          <a:xfrm>
            <a:off x="3475591" y="932068"/>
            <a:ext cx="9080910" cy="9084852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86BC2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BCE596-ED32-3944-8D2D-A61B01B9D9D1}"/>
              </a:ext>
            </a:extLst>
          </p:cNvPr>
          <p:cNvSpPr txBox="1"/>
          <p:nvPr/>
        </p:nvSpPr>
        <p:spPr>
          <a:xfrm>
            <a:off x="7322221" y="2875628"/>
            <a:ext cx="18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988932-E016-2941-BE71-2733979BB5B6}"/>
              </a:ext>
            </a:extLst>
          </p:cNvPr>
          <p:cNvSpPr txBox="1"/>
          <p:nvPr/>
        </p:nvSpPr>
        <p:spPr>
          <a:xfrm>
            <a:off x="4929408" y="4523784"/>
            <a:ext cx="18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3FFB46-F08B-E44C-AB94-E702654398AB}"/>
              </a:ext>
            </a:extLst>
          </p:cNvPr>
          <p:cNvSpPr txBox="1"/>
          <p:nvPr/>
        </p:nvSpPr>
        <p:spPr>
          <a:xfrm>
            <a:off x="7647795" y="495503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EF7E92-5EF6-5B43-8065-B4015BE53A76}"/>
              </a:ext>
            </a:extLst>
          </p:cNvPr>
          <p:cNvSpPr txBox="1"/>
          <p:nvPr/>
        </p:nvSpPr>
        <p:spPr>
          <a:xfrm>
            <a:off x="12324277" y="2438201"/>
            <a:ext cx="4026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Generative Adversarial Network (GAN)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8E84C-E5EB-B741-8EAC-16241586D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221" y="6349983"/>
            <a:ext cx="1744647" cy="2103359"/>
          </a:xfrm>
          <a:prstGeom prst="rect">
            <a:avLst/>
          </a:prstGeom>
        </p:spPr>
      </p:pic>
      <p:sp>
        <p:nvSpPr>
          <p:cNvPr id="96" name="Freeform 16">
            <a:extLst>
              <a:ext uri="{FF2B5EF4-FFF2-40B4-BE49-F238E27FC236}">
                <a16:creationId xmlns:a16="http://schemas.microsoft.com/office/drawing/2014/main" id="{BCF2DCDD-F675-3E40-8C5E-36B4FAFE4B5E}"/>
              </a:ext>
            </a:extLst>
          </p:cNvPr>
          <p:cNvSpPr>
            <a:spLocks/>
          </p:cNvSpPr>
          <p:nvPr/>
        </p:nvSpPr>
        <p:spPr bwMode="auto">
          <a:xfrm rot="999253">
            <a:off x="3230876" y="775637"/>
            <a:ext cx="9570338" cy="9439535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chemeClr val="accent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83B494F9-4C86-D84D-BDF4-1941803BD7C5}"/>
              </a:ext>
            </a:extLst>
          </p:cNvPr>
          <p:cNvSpPr/>
          <p:nvPr/>
        </p:nvSpPr>
        <p:spPr>
          <a:xfrm flipH="1">
            <a:off x="14291498" y="634998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91501FB-B015-ED43-ACCA-A00B4903C468}"/>
              </a:ext>
            </a:extLst>
          </p:cNvPr>
          <p:cNvSpPr/>
          <p:nvPr/>
        </p:nvSpPr>
        <p:spPr>
          <a:xfrm rot="10800000" flipH="1">
            <a:off x="2667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86202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3425179-C7C5-DF4B-9DAB-13C7787AB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3543300"/>
            <a:ext cx="9372600" cy="50412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24000" y="4381500"/>
            <a:ext cx="8839200" cy="3382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NCE is a statistical method that simplifies learning by contrasting real data with noise[1].</a:t>
            </a:r>
          </a:p>
          <a:p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modelling[2].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33909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D1491099-00E8-E345-BA0A-1D9ECD664E13}"/>
              </a:ext>
            </a:extLst>
          </p:cNvPr>
          <p:cNvSpPr txBox="1"/>
          <p:nvPr/>
        </p:nvSpPr>
        <p:spPr>
          <a:xfrm>
            <a:off x="13411200" y="2741474"/>
            <a:ext cx="2133599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9D94C7B2-0A09-E94D-B84B-2B705B3BA5B5}"/>
              </a:ext>
            </a:extLst>
          </p:cNvPr>
          <p:cNvSpPr/>
          <p:nvPr/>
        </p:nvSpPr>
        <p:spPr>
          <a:xfrm flipH="1">
            <a:off x="16078200" y="886621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EADDBB65-BD86-C14A-B556-E3C17D0E9221}"/>
              </a:ext>
            </a:extLst>
          </p:cNvPr>
          <p:cNvSpPr/>
          <p:nvPr/>
        </p:nvSpPr>
        <p:spPr>
          <a:xfrm rot="19143001">
            <a:off x="-110813" y="762116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777105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857500"/>
            <a:ext cx="14020799" cy="64365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34960" y="3370541"/>
            <a:ext cx="1283364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VAE is a generative model that encodes input data into a latent space and reconstructs it by minimizing the reconstruction loss[3].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71" y="5555286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A085D172-4EA5-D148-97A0-8C898FD3C437}"/>
              </a:ext>
            </a:extLst>
          </p:cNvPr>
          <p:cNvSpPr/>
          <p:nvPr/>
        </p:nvSpPr>
        <p:spPr>
          <a:xfrm flipH="1">
            <a:off x="16154399" y="849506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E23E67D-2C0B-0B46-8536-11C364DD4C72}"/>
              </a:ext>
            </a:extLst>
          </p:cNvPr>
          <p:cNvSpPr/>
          <p:nvPr/>
        </p:nvSpPr>
        <p:spPr>
          <a:xfrm rot="19377883">
            <a:off x="-210653" y="7533836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486 -0.219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8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00017 0.107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731278"/>
            <a:ext cx="14630400" cy="66032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3450310"/>
            <a:ext cx="13931688" cy="5342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Progressively add noise to the data and learn to reverse this process to generate high-quality outputs[4].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Text-to-image generation.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90302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401F1D0-8928-0F4C-98DF-BBFA1DF51DE6}"/>
              </a:ext>
            </a:extLst>
          </p:cNvPr>
          <p:cNvSpPr/>
          <p:nvPr/>
        </p:nvSpPr>
        <p:spPr>
          <a:xfrm flipH="1">
            <a:off x="16469008" y="7241005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6054EF1-DB74-2A40-99CF-A6C464319B4B}"/>
              </a:ext>
            </a:extLst>
          </p:cNvPr>
          <p:cNvSpPr/>
          <p:nvPr/>
        </p:nvSpPr>
        <p:spPr>
          <a:xfrm rot="19955021">
            <a:off x="-296507" y="734867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770E73-9726-4E4F-BF91-C91A23962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8372</TotalTime>
  <Words>1233</Words>
  <Application>Microsoft Macintosh PowerPoint</Application>
  <PresentationFormat>Custom</PresentationFormat>
  <Paragraphs>281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Nunito Sans Semi-Bold</vt:lpstr>
      <vt:lpstr>Times New Roman</vt:lpstr>
      <vt:lpstr>Libre Franklin Bold</vt:lpstr>
      <vt:lpstr>Arial</vt:lpstr>
      <vt:lpstr>Overpass Light</vt:lpstr>
      <vt:lpstr>Nunito Sans Heavy</vt:lpstr>
      <vt:lpstr>Open Sans</vt:lpstr>
      <vt:lpstr>Nunito Sans</vt:lpstr>
      <vt:lpstr>Cambria Math</vt:lpstr>
      <vt:lpstr>Yeseva One</vt:lpstr>
      <vt:lpstr>Libre Baskerville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791</cp:revision>
  <dcterms:created xsi:type="dcterms:W3CDTF">2006-08-16T00:00:00Z</dcterms:created>
  <dcterms:modified xsi:type="dcterms:W3CDTF">2024-09-26T09:01:20Z</dcterms:modified>
  <dc:identifier>DAF_p7YEKQg</dc:identifier>
</cp:coreProperties>
</file>